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9" r:id="rId2"/>
    <p:sldId id="257" r:id="rId3"/>
    <p:sldId id="256" r:id="rId4"/>
    <p:sldId id="258" r:id="rId5"/>
    <p:sldId id="263" r:id="rId6"/>
    <p:sldId id="262" r:id="rId7"/>
    <p:sldId id="260" r:id="rId8"/>
    <p:sldId id="261" r:id="rId9"/>
    <p:sldId id="264" r:id="rId10"/>
    <p:sldId id="265" r:id="rId11"/>
    <p:sldId id="266" r:id="rId12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1737"/>
    <a:srgbClr val="B1CCFD"/>
    <a:srgbClr val="5D94FB"/>
    <a:srgbClr val="C8D6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6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5.png>
</file>

<file path=ppt/media/image16.png>
</file>

<file path=ppt/media/image2.png>
</file>

<file path=ppt/media/image33.gif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E6B4B-7806-4C4D-B761-D529BB098D99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788FD-4B64-404E-B066-57A21876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351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3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03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95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72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43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836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45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419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732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2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52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79029-B69C-4BFE-B5A8-D2D1DFDDC891}" type="datetimeFigureOut">
              <a:rPr lang="en-US" smtClean="0"/>
              <a:t>1/21/2022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843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hyperlink" Target="https://mrpaulandrew.com/" TargetMode="External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emf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25.emf"/><Relationship Id="rId18" Type="http://schemas.openxmlformats.org/officeDocument/2006/relationships/image" Target="../media/image30.emf"/><Relationship Id="rId3" Type="http://schemas.openxmlformats.org/officeDocument/2006/relationships/image" Target="../media/image8.png"/><Relationship Id="rId7" Type="http://schemas.openxmlformats.org/officeDocument/2006/relationships/image" Target="../media/image19.emf"/><Relationship Id="rId12" Type="http://schemas.openxmlformats.org/officeDocument/2006/relationships/image" Target="../media/image24.emf"/><Relationship Id="rId17" Type="http://schemas.openxmlformats.org/officeDocument/2006/relationships/image" Target="../media/image29.emf"/><Relationship Id="rId2" Type="http://schemas.openxmlformats.org/officeDocument/2006/relationships/image" Target="../media/image1.png"/><Relationship Id="rId16" Type="http://schemas.openxmlformats.org/officeDocument/2006/relationships/image" Target="../media/image28.emf"/><Relationship Id="rId20" Type="http://schemas.openxmlformats.org/officeDocument/2006/relationships/image" Target="../media/image3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5" Type="http://schemas.openxmlformats.org/officeDocument/2006/relationships/image" Target="../media/image27.emf"/><Relationship Id="rId10" Type="http://schemas.openxmlformats.org/officeDocument/2006/relationships/image" Target="../media/image22.emf"/><Relationship Id="rId19" Type="http://schemas.openxmlformats.org/officeDocument/2006/relationships/image" Target="../media/image31.emf"/><Relationship Id="rId4" Type="http://schemas.openxmlformats.org/officeDocument/2006/relationships/image" Target="../media/image6.png"/><Relationship Id="rId9" Type="http://schemas.openxmlformats.org/officeDocument/2006/relationships/image" Target="../media/image21.emf"/><Relationship Id="rId14" Type="http://schemas.openxmlformats.org/officeDocument/2006/relationships/image" Target="../media/image2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gif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hyperlink" Target="https://mrpaulandrew.com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3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hyperlink" Target="https://mrpaulandrew.com/" TargetMode="External"/><Relationship Id="rId4" Type="http://schemas.openxmlformats.org/officeDocument/2006/relationships/image" Target="../media/image9.emf"/><Relationship Id="rId9" Type="http://schemas.openxmlformats.org/officeDocument/2006/relationships/image" Target="../media/image33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3.emf"/><Relationship Id="rId7" Type="http://schemas.openxmlformats.org/officeDocument/2006/relationships/image" Target="../media/image9.emf"/><Relationship Id="rId12" Type="http://schemas.openxmlformats.org/officeDocument/2006/relationships/hyperlink" Target="https://mrpaulandrew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3.gif"/><Relationship Id="rId5" Type="http://schemas.openxmlformats.org/officeDocument/2006/relationships/image" Target="../media/image5.emf"/><Relationship Id="rId10" Type="http://schemas.openxmlformats.org/officeDocument/2006/relationships/image" Target="../media/image11.emf"/><Relationship Id="rId4" Type="http://schemas.openxmlformats.org/officeDocument/2006/relationships/image" Target="../media/image4.emf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hyperlink" Target="https://mrpaulandrew.com/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../media/image3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11" Type="http://schemas.openxmlformats.org/officeDocument/2006/relationships/image" Target="../media/image37.emf"/><Relationship Id="rId5" Type="http://schemas.openxmlformats.org/officeDocument/2006/relationships/image" Target="../media/image10.emf"/><Relationship Id="rId10" Type="http://schemas.openxmlformats.org/officeDocument/2006/relationships/image" Target="../media/image36.emf"/><Relationship Id="rId4" Type="http://schemas.openxmlformats.org/officeDocument/2006/relationships/image" Target="../media/image9.emf"/><Relationship Id="rId9" Type="http://schemas.openxmlformats.org/officeDocument/2006/relationships/image" Target="../media/image33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gif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hyperlink" Target="https://mrpaulandrew.com/" TargetMode="External"/><Relationship Id="rId4" Type="http://schemas.openxmlformats.org/officeDocument/2006/relationships/image" Target="../media/image9.emf"/><Relationship Id="rId9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 descr="A picture containing person, player&#10;&#10;Description automatically generated">
            <a:extLst>
              <a:ext uri="{FF2B5EF4-FFF2-40B4-BE49-F238E27FC236}">
                <a16:creationId xmlns:a16="http://schemas.microsoft.com/office/drawing/2014/main" id="{DF6107C6-9211-48C2-BD0A-594ACAF9B1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60102" y="2843631"/>
            <a:ext cx="2453030" cy="15480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394555-763E-415B-A8EF-C3FA3874E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721" y="6350518"/>
            <a:ext cx="1209412" cy="1528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38AD4-3F73-4616-839C-27328B416A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197" y="5310178"/>
            <a:ext cx="1212858" cy="25689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4F006C-DF72-4496-B67B-CF0C2996EF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5761" y="4370070"/>
            <a:ext cx="1210293" cy="350901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39092" y="269762"/>
            <a:ext cx="8454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 – 8</a:t>
            </a:r>
            <a:r>
              <a:rPr lang="en-GB" sz="2400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to 12</a:t>
            </a:r>
            <a:r>
              <a:rPr lang="en-GB" sz="2400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at the London </a:t>
            </a:r>
            <a:r>
              <a:rPr lang="en-GB" sz="2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ExCel</a:t>
            </a: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B117EFC-A03A-4866-BC27-DA4F753C44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3682" y="4557406"/>
            <a:ext cx="3909103" cy="331343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5353" y="6231649"/>
            <a:ext cx="733238" cy="32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181F0720-13E6-4985-B07F-74AAE65F18B1}"/>
              </a:ext>
            </a:extLst>
          </p:cNvPr>
          <p:cNvSpPr txBox="1"/>
          <p:nvPr/>
        </p:nvSpPr>
        <p:spPr>
          <a:xfrm>
            <a:off x="5765674" y="5325418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Transform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8FB31D5-C886-4E8F-8DC1-D5DC3D5ED201}"/>
              </a:ext>
            </a:extLst>
          </p:cNvPr>
          <p:cNvSpPr txBox="1"/>
          <p:nvPr/>
        </p:nvSpPr>
        <p:spPr>
          <a:xfrm>
            <a:off x="3811768" y="6356893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Extract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0C5139C-B6F3-4916-B335-328BE53635B4}"/>
              </a:ext>
            </a:extLst>
          </p:cNvPr>
          <p:cNvSpPr txBox="1"/>
          <p:nvPr/>
        </p:nvSpPr>
        <p:spPr>
          <a:xfrm>
            <a:off x="8278048" y="4384040"/>
            <a:ext cx="12216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Load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2317696-D3C3-4E24-9D59-F68785DB13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41100" y="2268116"/>
            <a:ext cx="516318" cy="390548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669FE254-0DBF-4123-905A-85C617FDA96B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00464AB-841F-4565-9C44-38B301B28E7F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95B38BD-7DDE-407F-9E25-898400DE1170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A1617DAA-33FA-41E7-BE27-B486BB1AB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4AD8748-1978-4ABA-888D-01325519D1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0458" y="7323053"/>
            <a:ext cx="425937" cy="425937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23662FA6-DC6F-4B42-80F8-BC36CEE329C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77938" y="7323053"/>
            <a:ext cx="425937" cy="425937"/>
          </a:xfrm>
          <a:prstGeom prst="rect">
            <a:avLst/>
          </a:prstGeom>
        </p:spPr>
      </p:pic>
      <p:sp>
        <p:nvSpPr>
          <p:cNvPr id="91" name="Diamond 90">
            <a:extLst>
              <a:ext uri="{FF2B5EF4-FFF2-40B4-BE49-F238E27FC236}">
                <a16:creationId xmlns:a16="http://schemas.microsoft.com/office/drawing/2014/main" id="{2B673F5E-3B98-4F21-A2D7-0A56CCC96B2D}"/>
              </a:ext>
            </a:extLst>
          </p:cNvPr>
          <p:cNvSpPr/>
          <p:nvPr/>
        </p:nvSpPr>
        <p:spPr>
          <a:xfrm>
            <a:off x="6238149" y="73483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Diamond 100">
            <a:extLst>
              <a:ext uri="{FF2B5EF4-FFF2-40B4-BE49-F238E27FC236}">
                <a16:creationId xmlns:a16="http://schemas.microsoft.com/office/drawing/2014/main" id="{40D22BD4-E769-40B0-A9FE-B411D85988F4}"/>
              </a:ext>
            </a:extLst>
          </p:cNvPr>
          <p:cNvSpPr/>
          <p:nvPr/>
        </p:nvSpPr>
        <p:spPr>
          <a:xfrm>
            <a:off x="6234422" y="75300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4A1E981-04CC-4806-8D3D-163BF1103A75}"/>
              </a:ext>
            </a:extLst>
          </p:cNvPr>
          <p:cNvSpPr/>
          <p:nvPr/>
        </p:nvSpPr>
        <p:spPr>
          <a:xfrm>
            <a:off x="6234422" y="7447167"/>
            <a:ext cx="344952" cy="181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151988EF-C321-4344-84BD-CD68C56129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24917" y="7323052"/>
            <a:ext cx="371417" cy="42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48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89D8797-9C5A-40AF-9019-D01C8119E67B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E7BFB7-A555-4EAE-A21B-BD2802462170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3CA17-E883-4FDF-9D89-34B1CFA56704}"/>
              </a:ext>
            </a:extLst>
          </p:cNvPr>
          <p:cNvSpPr txBox="1"/>
          <p:nvPr/>
        </p:nvSpPr>
        <p:spPr>
          <a:xfrm>
            <a:off x="6431950" y="3280674"/>
            <a:ext cx="51379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THANK YOU!</a:t>
            </a:r>
            <a:endParaRPr lang="en-GB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28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 descr="A picture containing person, player&#10;&#10;Description automatically generated">
            <a:extLst>
              <a:ext uri="{FF2B5EF4-FFF2-40B4-BE49-F238E27FC236}">
                <a16:creationId xmlns:a16="http://schemas.microsoft.com/office/drawing/2014/main" id="{DF6107C6-9211-48C2-BD0A-594ACAF9B1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60102" y="2843631"/>
            <a:ext cx="2453030" cy="15480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394555-763E-415B-A8EF-C3FA3874E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721" y="6350518"/>
            <a:ext cx="1209412" cy="1528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38AD4-3F73-4616-839C-27328B416A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197" y="5310178"/>
            <a:ext cx="1212858" cy="25689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4F006C-DF72-4496-B67B-CF0C2996EF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5761" y="4370070"/>
            <a:ext cx="1210293" cy="350901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B117EFC-A03A-4866-BC27-DA4F753C44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3682" y="4557406"/>
            <a:ext cx="3909103" cy="331343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5353" y="6231649"/>
            <a:ext cx="733238" cy="32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181F0720-13E6-4985-B07F-74AAE65F18B1}"/>
              </a:ext>
            </a:extLst>
          </p:cNvPr>
          <p:cNvSpPr txBox="1"/>
          <p:nvPr/>
        </p:nvSpPr>
        <p:spPr>
          <a:xfrm>
            <a:off x="5765674" y="5325418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Transform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8FB31D5-C886-4E8F-8DC1-D5DC3D5ED201}"/>
              </a:ext>
            </a:extLst>
          </p:cNvPr>
          <p:cNvSpPr txBox="1"/>
          <p:nvPr/>
        </p:nvSpPr>
        <p:spPr>
          <a:xfrm>
            <a:off x="3811768" y="6356893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Extract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0C5139C-B6F3-4916-B335-328BE53635B4}"/>
              </a:ext>
            </a:extLst>
          </p:cNvPr>
          <p:cNvSpPr txBox="1"/>
          <p:nvPr/>
        </p:nvSpPr>
        <p:spPr>
          <a:xfrm>
            <a:off x="8278048" y="4384040"/>
            <a:ext cx="12216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Load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2317696-D3C3-4E24-9D59-F68785DB13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41100" y="2268116"/>
            <a:ext cx="516318" cy="390548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669FE254-0DBF-4123-905A-85C617FDA96B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00464AB-841F-4565-9C44-38B301B28E7F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95B38BD-7DDE-407F-9E25-898400DE1170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A1617DAA-33FA-41E7-BE27-B486BB1AB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4AD8748-1978-4ABA-888D-01325519D1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0458" y="7323053"/>
            <a:ext cx="425937" cy="425937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23662FA6-DC6F-4B42-80F8-BC36CEE329C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77938" y="7323053"/>
            <a:ext cx="425937" cy="425937"/>
          </a:xfrm>
          <a:prstGeom prst="rect">
            <a:avLst/>
          </a:prstGeom>
        </p:spPr>
      </p:pic>
      <p:sp>
        <p:nvSpPr>
          <p:cNvPr id="91" name="Diamond 90">
            <a:extLst>
              <a:ext uri="{FF2B5EF4-FFF2-40B4-BE49-F238E27FC236}">
                <a16:creationId xmlns:a16="http://schemas.microsoft.com/office/drawing/2014/main" id="{2B673F5E-3B98-4F21-A2D7-0A56CCC96B2D}"/>
              </a:ext>
            </a:extLst>
          </p:cNvPr>
          <p:cNvSpPr/>
          <p:nvPr/>
        </p:nvSpPr>
        <p:spPr>
          <a:xfrm>
            <a:off x="6238149" y="73483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Diamond 100">
            <a:extLst>
              <a:ext uri="{FF2B5EF4-FFF2-40B4-BE49-F238E27FC236}">
                <a16:creationId xmlns:a16="http://schemas.microsoft.com/office/drawing/2014/main" id="{40D22BD4-E769-40B0-A9FE-B411D85988F4}"/>
              </a:ext>
            </a:extLst>
          </p:cNvPr>
          <p:cNvSpPr/>
          <p:nvPr/>
        </p:nvSpPr>
        <p:spPr>
          <a:xfrm>
            <a:off x="6234422" y="75300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4A1E981-04CC-4806-8D3D-163BF1103A75}"/>
              </a:ext>
            </a:extLst>
          </p:cNvPr>
          <p:cNvSpPr/>
          <p:nvPr/>
        </p:nvSpPr>
        <p:spPr>
          <a:xfrm>
            <a:off x="6234422" y="7447167"/>
            <a:ext cx="344952" cy="181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151988EF-C321-4344-84BD-CD68C56129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24917" y="7323052"/>
            <a:ext cx="371417" cy="42593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F7A8750-0179-4714-AA48-2D5AAFB13086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16A2860-F213-43F6-B5F9-8C203497F0F2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72835AB-8084-4F24-9FD5-0C12A6D5E70F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5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685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836" y="9940088"/>
            <a:ext cx="698819" cy="30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39092" y="269762"/>
            <a:ext cx="11596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8FD29B-6BEF-4A06-B905-755F955002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744" y="2091554"/>
            <a:ext cx="13464513" cy="599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57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836" y="9940088"/>
            <a:ext cx="698819" cy="30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FEE55E58-0EA2-44D7-8B27-E64587BA2D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785" y="2081138"/>
            <a:ext cx="8685662" cy="5874380"/>
          </a:xfrm>
          <a:prstGeom prst="rect">
            <a:avLst/>
          </a:prstGeom>
        </p:spPr>
      </p:pic>
      <p:pic>
        <p:nvPicPr>
          <p:cNvPr id="14" name="Picture 1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B291F92-D136-4955-AEBC-DEE65964512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2" t="18806" r="2724" b="4278"/>
          <a:stretch/>
        </p:blipFill>
        <p:spPr>
          <a:xfrm>
            <a:off x="2327555" y="2316070"/>
            <a:ext cx="3995706" cy="270225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BBA53F-FC20-4938-A3E8-2C74F29301B3}"/>
              </a:ext>
            </a:extLst>
          </p:cNvPr>
          <p:cNvCxnSpPr/>
          <p:nvPr/>
        </p:nvCxnSpPr>
        <p:spPr>
          <a:xfrm>
            <a:off x="6783909" y="2200701"/>
            <a:ext cx="0" cy="575481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269ECFE-BC3A-4365-9A59-FA701856C43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8" t="29669" r="69901" b="30067"/>
          <a:stretch/>
        </p:blipFill>
        <p:spPr>
          <a:xfrm>
            <a:off x="3251873" y="5268675"/>
            <a:ext cx="2161859" cy="220046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39093" y="269762"/>
            <a:ext cx="16306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Creating a Metadata Driven Orchestration Framework Using Azure Data Integration Pipelines</a:t>
            </a: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41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836" y="9940088"/>
            <a:ext cx="698819" cy="30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39092" y="269762"/>
            <a:ext cx="15943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The Evolution of Data Platform Architectures in Azure - Lambda, Kappa, Delta, Data Mesh</a:t>
            </a: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5B56880-FD26-4555-8641-3BE9569C0710}"/>
              </a:ext>
            </a:extLst>
          </p:cNvPr>
          <p:cNvGrpSpPr/>
          <p:nvPr/>
        </p:nvGrpSpPr>
        <p:grpSpPr>
          <a:xfrm>
            <a:off x="2073527" y="4996916"/>
            <a:ext cx="7388602" cy="2478747"/>
            <a:chOff x="4219198" y="3904126"/>
            <a:chExt cx="7388602" cy="2478747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8385F4C9-9DB7-47F2-B056-A0F4D4D6CA55}"/>
                </a:ext>
              </a:extLst>
            </p:cNvPr>
            <p:cNvSpPr/>
            <p:nvPr/>
          </p:nvSpPr>
          <p:spPr>
            <a:xfrm>
              <a:off x="5714532" y="4368879"/>
              <a:ext cx="4400739" cy="1430255"/>
            </a:xfrm>
            <a:prstGeom prst="roundRect">
              <a:avLst>
                <a:gd name="adj" fmla="val 4682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200" i="0" u="none" strike="noStrike" kern="1200" cap="none" spc="0" normalizeH="0" baseline="0" noProof="0" dirty="0">
                <a:ln>
                  <a:noFill/>
                </a:ln>
                <a:solidFill>
                  <a:srgbClr val="0072C6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0DEA508-8A1F-4991-A19C-DE9636020661}"/>
                </a:ext>
              </a:extLst>
            </p:cNvPr>
            <p:cNvGrpSpPr/>
            <p:nvPr/>
          </p:nvGrpSpPr>
          <p:grpSpPr>
            <a:xfrm>
              <a:off x="7836332" y="4559872"/>
              <a:ext cx="1105443" cy="1048265"/>
              <a:chOff x="4272618" y="4629469"/>
              <a:chExt cx="2042457" cy="1936813"/>
            </a:xfrm>
          </p:grpSpPr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103A0D3-4132-4C78-AC8A-66A6D7599A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72618" y="4629469"/>
                <a:ext cx="2042457" cy="1936813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44A95A70-E0F6-4EBF-A21E-D9D8B31C62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18552" y="4714569"/>
                <a:ext cx="1750587" cy="353019"/>
              </a:xfrm>
              <a:prstGeom prst="rect">
                <a:avLst/>
              </a:prstGeom>
            </p:spPr>
          </p:pic>
        </p:grp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53D40F42-9A82-4DE4-B9C0-B6B07A15EF28}"/>
                </a:ext>
              </a:extLst>
            </p:cNvPr>
            <p:cNvSpPr/>
            <p:nvPr/>
          </p:nvSpPr>
          <p:spPr>
            <a:xfrm>
              <a:off x="5714532" y="5906562"/>
              <a:ext cx="4400739" cy="476311"/>
            </a:xfrm>
            <a:prstGeom prst="roundRect">
              <a:avLst>
                <a:gd name="adj" fmla="val 4682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GB" sz="1200" dirty="0">
                <a:solidFill>
                  <a:srgbClr val="0072C6"/>
                </a:solidFill>
                <a:latin typeface="Segoe UI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560B2BAC-8D1A-40DA-B9A9-6CBFE6559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29018" y="5973310"/>
              <a:ext cx="419177" cy="342815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E85791F-1AC8-4FAC-AB5A-0A3CBC9D9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53483" y="5957258"/>
              <a:ext cx="716915" cy="374917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5068AF8-804B-44D3-97FE-3BFF1807B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47726" y="5208150"/>
              <a:ext cx="513078" cy="457591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5EAF515F-0C2F-4A9A-A444-73CCE2E2A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4532" y="3904126"/>
              <a:ext cx="391498" cy="381531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4587B74-9F10-4A9F-AD17-391963995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53046" y="4755636"/>
              <a:ext cx="572642" cy="656737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E1E6DC65-127D-4ED4-B586-66E1E33DB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84378" y="4553516"/>
              <a:ext cx="443304" cy="295894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680EDA4E-250D-4F4F-A51C-20AB88267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341149" y="5149362"/>
              <a:ext cx="355604" cy="355604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EEF8950E-9F2D-4234-B31A-3A2FCF744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356381" y="4771955"/>
              <a:ext cx="325139" cy="333695"/>
            </a:xfrm>
            <a:prstGeom prst="rect">
              <a:avLst/>
            </a:prstGeom>
          </p:spPr>
        </p:pic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9893EADE-144B-4CB1-929B-27ADDB64F5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4145" y="5105650"/>
              <a:ext cx="311784" cy="7683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BDC79EE-6895-4AAE-AAD8-EB869A21530C}"/>
                </a:ext>
              </a:extLst>
            </p:cNvPr>
            <p:cNvSpPr txBox="1"/>
            <p:nvPr/>
          </p:nvSpPr>
          <p:spPr>
            <a:xfrm>
              <a:off x="10456129" y="4967009"/>
              <a:ext cx="1151671" cy="30777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rgbClr val="000000"/>
                  </a:solidFill>
                  <a:latin typeface="+mj-lt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GB" sz="1400" b="0" dirty="0"/>
                <a:t>Consumption</a:t>
              </a:r>
              <a:endParaRPr lang="en-US" sz="1400" b="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A376B3A-2606-466A-8725-398982ABAEB6}"/>
                </a:ext>
              </a:extLst>
            </p:cNvPr>
            <p:cNvSpPr txBox="1"/>
            <p:nvPr/>
          </p:nvSpPr>
          <p:spPr>
            <a:xfrm>
              <a:off x="4591699" y="4925029"/>
              <a:ext cx="863591" cy="307777"/>
            </a:xfrm>
            <a:prstGeom prst="rect">
              <a:avLst/>
            </a:prstGeom>
            <a:solidFill>
              <a:srgbClr val="BFBFBF"/>
            </a:solidFill>
            <a:ln>
              <a:solidFill>
                <a:srgbClr val="BFBFB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Ingestion</a:t>
              </a:r>
              <a:endParaRPr lang="en-US" sz="1400" dirty="0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DCA8C748-9674-4602-8269-E44D9C156940}"/>
                </a:ext>
              </a:extLst>
            </p:cNvPr>
            <p:cNvCxnSpPr>
              <a:cxnSpLocks/>
              <a:endCxn id="43" idx="3"/>
            </p:cNvCxnSpPr>
            <p:nvPr/>
          </p:nvCxnSpPr>
          <p:spPr>
            <a:xfrm flipH="1">
              <a:off x="5455290" y="5066621"/>
              <a:ext cx="242124" cy="12297"/>
            </a:xfrm>
            <a:prstGeom prst="straightConnector1">
              <a:avLst/>
            </a:prstGeom>
            <a:ln w="76200">
              <a:solidFill>
                <a:srgbClr val="BFBFBF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2F20A46C-82D2-4050-A1AE-B9C90198F3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9198" y="5436946"/>
              <a:ext cx="1468493" cy="0"/>
            </a:xfrm>
            <a:prstGeom prst="straightConnector1">
              <a:avLst/>
            </a:prstGeom>
            <a:ln w="76200">
              <a:solidFill>
                <a:srgbClr val="ED7D3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DBD362FC-903E-4B87-8FE3-B00C970F3C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9198" y="4715010"/>
              <a:ext cx="1468493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10C518E-A7F5-439A-96B1-25A29A1DE305}"/>
                </a:ext>
              </a:extLst>
            </p:cNvPr>
            <p:cNvSpPr txBox="1"/>
            <p:nvPr/>
          </p:nvSpPr>
          <p:spPr>
            <a:xfrm>
              <a:off x="4639222" y="4568519"/>
              <a:ext cx="628443" cy="30777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Batch</a:t>
              </a:r>
              <a:endParaRPr lang="en-US" sz="14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433A80D-F11A-4E83-8261-E475A7180DD2}"/>
                </a:ext>
              </a:extLst>
            </p:cNvPr>
            <p:cNvSpPr txBox="1"/>
            <p:nvPr/>
          </p:nvSpPr>
          <p:spPr>
            <a:xfrm>
              <a:off x="4639222" y="5295354"/>
              <a:ext cx="628443" cy="3077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Speed</a:t>
              </a:r>
              <a:endParaRPr lang="en-US" sz="14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53F680F-1073-49E6-B0A5-83DAFDC0150B}"/>
              </a:ext>
            </a:extLst>
          </p:cNvPr>
          <p:cNvGrpSpPr/>
          <p:nvPr/>
        </p:nvGrpSpPr>
        <p:grpSpPr>
          <a:xfrm>
            <a:off x="2073527" y="2422605"/>
            <a:ext cx="7012575" cy="2192211"/>
            <a:chOff x="1031498" y="3509968"/>
            <a:chExt cx="12798535" cy="4000967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5841E0A6-2585-46EB-8CF4-33C06D2896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917817" y="4597597"/>
              <a:ext cx="973125" cy="776000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64F925B2-5AE7-4ACB-9C53-8CCA5FF25F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685576" y="4516203"/>
              <a:ext cx="973125" cy="953651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E8D82279-1EB2-4175-B744-2E3B6CA1D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765840" y="5864329"/>
              <a:ext cx="1121656" cy="885126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85EB69A2-A1A2-4351-BA03-EBA2AA9C2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0339407" y="4909156"/>
              <a:ext cx="1310236" cy="1269343"/>
            </a:xfrm>
            <a:prstGeom prst="rect">
              <a:avLst/>
            </a:prstGeom>
          </p:spPr>
        </p:pic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D753CC17-B98A-491D-B9CF-D7D5DBF794B9}"/>
                </a:ext>
              </a:extLst>
            </p:cNvPr>
            <p:cNvSpPr/>
            <p:nvPr/>
          </p:nvSpPr>
          <p:spPr>
            <a:xfrm>
              <a:off x="3790479" y="4324948"/>
              <a:ext cx="5072379" cy="1321296"/>
            </a:xfrm>
            <a:prstGeom prst="roundRect">
              <a:avLst>
                <a:gd name="adj" fmla="val 4682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200" i="0" u="none" strike="noStrike" kern="1200" cap="none" spc="0" normalizeH="0" baseline="0" noProof="0" dirty="0">
                <a:ln>
                  <a:noFill/>
                </a:ln>
                <a:solidFill>
                  <a:srgbClr val="0072C6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356658DA-FC59-4874-8A42-C62BAE614249}"/>
                </a:ext>
              </a:extLst>
            </p:cNvPr>
            <p:cNvSpPr/>
            <p:nvPr/>
          </p:nvSpPr>
          <p:spPr>
            <a:xfrm>
              <a:off x="3794333" y="5646244"/>
              <a:ext cx="5068526" cy="1321296"/>
            </a:xfrm>
            <a:prstGeom prst="roundRect">
              <a:avLst>
                <a:gd name="adj" fmla="val 4682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200" i="0" u="none" strike="noStrike" kern="1200" cap="none" spc="0" normalizeH="0" baseline="0" noProof="0" dirty="0">
                <a:ln>
                  <a:noFill/>
                </a:ln>
                <a:solidFill>
                  <a:srgbClr val="0072C6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91308B15-4E72-4CBA-A0D1-E5161DA52282}"/>
                </a:ext>
              </a:extLst>
            </p:cNvPr>
            <p:cNvSpPr/>
            <p:nvPr/>
          </p:nvSpPr>
          <p:spPr>
            <a:xfrm>
              <a:off x="8862858" y="4324948"/>
              <a:ext cx="3062442" cy="2642592"/>
            </a:xfrm>
            <a:prstGeom prst="roundRect">
              <a:avLst>
                <a:gd name="adj" fmla="val 3463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200" i="0" u="none" strike="noStrike" kern="1200" cap="none" spc="0" normalizeH="0" baseline="0" noProof="0" dirty="0">
                <a:ln>
                  <a:noFill/>
                </a:ln>
                <a:solidFill>
                  <a:srgbClr val="0072C6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05EF8F7F-37BD-4A83-B6B4-8437D35CF2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97125" y="5686233"/>
              <a:ext cx="576064" cy="14196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4927A1F-2932-4E1F-9460-5F3E6990F888}"/>
                </a:ext>
              </a:extLst>
            </p:cNvPr>
            <p:cNvSpPr txBox="1"/>
            <p:nvPr/>
          </p:nvSpPr>
          <p:spPr>
            <a:xfrm>
              <a:off x="12555083" y="5430076"/>
              <a:ext cx="1274950" cy="5617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rgbClr val="000000"/>
                  </a:solidFill>
                  <a:latin typeface="+mj-lt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GB" sz="1400" b="0" dirty="0"/>
                <a:t>Query</a:t>
              </a:r>
              <a:endParaRPr lang="en-US" sz="1400" b="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E53C069-6904-4DBB-B21A-95018380E975}"/>
                </a:ext>
              </a:extLst>
            </p:cNvPr>
            <p:cNvSpPr txBox="1"/>
            <p:nvPr/>
          </p:nvSpPr>
          <p:spPr>
            <a:xfrm>
              <a:off x="8969058" y="5424622"/>
              <a:ext cx="1044442" cy="50554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200" dirty="0"/>
                <a:t>Serve</a:t>
              </a:r>
              <a:endParaRPr lang="en-US" sz="1200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3E1E1B8-2FD9-46E1-8585-2D3B95D3CB2D}"/>
                </a:ext>
              </a:extLst>
            </p:cNvPr>
            <p:cNvSpPr txBox="1"/>
            <p:nvPr/>
          </p:nvSpPr>
          <p:spPr>
            <a:xfrm>
              <a:off x="3771899" y="7047517"/>
              <a:ext cx="8153400" cy="463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r>
                <a:rPr lang="en-GB" sz="1000" dirty="0"/>
                <a:t>* Pre Delta-Lake</a:t>
              </a:r>
              <a:endParaRPr lang="en-US" sz="1000" dirty="0"/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BAFB4239-3E70-483C-86CF-88996401C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771900" y="3509968"/>
              <a:ext cx="908270" cy="702846"/>
            </a:xfrm>
            <a:prstGeom prst="rect">
              <a:avLst/>
            </a:prstGeom>
          </p:spPr>
        </p:pic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973F705F-CAD3-47A0-B9D5-377B118EA7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98" y="6298349"/>
              <a:ext cx="2713241" cy="0"/>
            </a:xfrm>
            <a:prstGeom prst="straightConnector1">
              <a:avLst/>
            </a:prstGeom>
            <a:ln w="76200">
              <a:solidFill>
                <a:srgbClr val="ED7D3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AB9FF951-1232-4E1B-BED7-07A4B84B77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98" y="4964473"/>
              <a:ext cx="2713242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0C4DDDB-2238-48C6-844C-C0266DC834EE}"/>
                </a:ext>
              </a:extLst>
            </p:cNvPr>
            <p:cNvSpPr txBox="1"/>
            <p:nvPr/>
          </p:nvSpPr>
          <p:spPr>
            <a:xfrm>
              <a:off x="1807551" y="4693810"/>
              <a:ext cx="1161135" cy="56171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Batch</a:t>
              </a:r>
              <a:endParaRPr lang="en-US" sz="1400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BFA9392-6DDE-4429-9F66-7EA92FBDE604}"/>
                </a:ext>
              </a:extLst>
            </p:cNvPr>
            <p:cNvSpPr txBox="1"/>
            <p:nvPr/>
          </p:nvSpPr>
          <p:spPr>
            <a:xfrm>
              <a:off x="1807551" y="6036737"/>
              <a:ext cx="1161135" cy="5617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Speed</a:t>
              </a:r>
              <a:endParaRPr lang="en-US" sz="1400" dirty="0"/>
            </a:p>
          </p:txBody>
        </p: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6BC3E26-27B6-496B-9ADB-78D5865C9B2F}"/>
              </a:ext>
            </a:extLst>
          </p:cNvPr>
          <p:cNvCxnSpPr/>
          <p:nvPr/>
        </p:nvCxnSpPr>
        <p:spPr>
          <a:xfrm>
            <a:off x="9690072" y="2194753"/>
            <a:ext cx="0" cy="575481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68B67EFF-FF3D-4FCF-8537-6F58225D5B2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861434" y="2315628"/>
            <a:ext cx="4391025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8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89D8797-9C5A-40AF-9019-D01C8119E67B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E7BFB7-A555-4EAE-A21B-BD2802462170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CA4EA5-C8C4-4E2F-8B98-5B468287B9D2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04B092-BE79-40B5-B521-88D07329761C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95EF9B9C-73F5-40B1-BC3D-4AF5B7761022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29864D9C-2596-4A31-A2D7-32F6D1F6E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SQLBits">
            <a:extLst>
              <a:ext uri="{FF2B5EF4-FFF2-40B4-BE49-F238E27FC236}">
                <a16:creationId xmlns:a16="http://schemas.microsoft.com/office/drawing/2014/main" id="{1E87BF0C-CD90-4BBE-A088-DDABE68867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B4CFE98-144B-408C-98FC-8A328A30CE13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9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45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75C239AF-3FBF-4066-89D7-6B23B92127CA}"/>
              </a:ext>
            </a:extLst>
          </p:cNvPr>
          <p:cNvSpPr/>
          <p:nvPr/>
        </p:nvSpPr>
        <p:spPr>
          <a:xfrm>
            <a:off x="4773959" y="6950159"/>
            <a:ext cx="1813097" cy="737029"/>
          </a:xfrm>
          <a:prstGeom prst="rightArrow">
            <a:avLst>
              <a:gd name="adj1" fmla="val 49543"/>
              <a:gd name="adj2" fmla="val 53256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C340EC-B259-4F0B-9D6A-0479D80E3A44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E4D2FA-F036-4D72-B951-3072E5AFC9EC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14C5121-E58C-4FE3-BE38-F205E16CD0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9821" y="2022192"/>
            <a:ext cx="2284939" cy="585998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6B993AF-B1ED-4865-BDB8-85D89FA77541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87A1146-9BC7-4395-8D70-D158A47A0C34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7936CB1A-2440-4269-A14D-9F4E674A4495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3BB06AB7-9848-4CED-9638-09A84C869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SQLBits">
            <a:extLst>
              <a:ext uri="{FF2B5EF4-FFF2-40B4-BE49-F238E27FC236}">
                <a16:creationId xmlns:a16="http://schemas.microsoft.com/office/drawing/2014/main" id="{954E2112-3EFE-4AAC-AF9B-2B38FF6982C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BD3AF21-CF6E-49E9-8663-D9009EA4AFEB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0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28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394555-763E-415B-A8EF-C3FA3874E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721" y="6350518"/>
            <a:ext cx="1209412" cy="1528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38AD4-3F73-4616-839C-27328B416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4197" y="5310178"/>
            <a:ext cx="1212858" cy="25689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4F006C-DF72-4496-B67B-CF0C2996EF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5761" y="4370070"/>
            <a:ext cx="1210293" cy="350901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669FE254-0DBF-4123-905A-85C617FDA96B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00464AB-841F-4565-9C44-38B301B28E7F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95B38BD-7DDE-407F-9E25-898400DE1170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A1617DAA-33FA-41E7-BE27-B486BB1AB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2" name="Arrow: U-Turn 1">
            <a:extLst>
              <a:ext uri="{FF2B5EF4-FFF2-40B4-BE49-F238E27FC236}">
                <a16:creationId xmlns:a16="http://schemas.microsoft.com/office/drawing/2014/main" id="{0453B93D-899E-4533-BCD3-59BDAA4D7FC7}"/>
              </a:ext>
            </a:extLst>
          </p:cNvPr>
          <p:cNvSpPr/>
          <p:nvPr/>
        </p:nvSpPr>
        <p:spPr>
          <a:xfrm>
            <a:off x="4433242" y="4060476"/>
            <a:ext cx="2059026" cy="1974261"/>
          </a:xfrm>
          <a:prstGeom prst="uturnArrow">
            <a:avLst>
              <a:gd name="adj1" fmla="val 12618"/>
              <a:gd name="adj2" fmla="val 16975"/>
              <a:gd name="adj3" fmla="val 22707"/>
              <a:gd name="adj4" fmla="val 43750"/>
              <a:gd name="adj5" fmla="val 54823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U-Turn 32">
            <a:extLst>
              <a:ext uri="{FF2B5EF4-FFF2-40B4-BE49-F238E27FC236}">
                <a16:creationId xmlns:a16="http://schemas.microsoft.com/office/drawing/2014/main" id="{8A4C8CDE-3AE5-4121-BAEC-A56B2FC6083C}"/>
              </a:ext>
            </a:extLst>
          </p:cNvPr>
          <p:cNvSpPr/>
          <p:nvPr/>
        </p:nvSpPr>
        <p:spPr>
          <a:xfrm>
            <a:off x="6640592" y="3171699"/>
            <a:ext cx="2059026" cy="1974261"/>
          </a:xfrm>
          <a:prstGeom prst="uturnArrow">
            <a:avLst>
              <a:gd name="adj1" fmla="val 12618"/>
              <a:gd name="adj2" fmla="val 16975"/>
              <a:gd name="adj3" fmla="val 22707"/>
              <a:gd name="adj4" fmla="val 43750"/>
              <a:gd name="adj5" fmla="val 54823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470CB7CB-D25F-497E-9390-979339F8A201}"/>
              </a:ext>
            </a:extLst>
          </p:cNvPr>
          <p:cNvSpPr/>
          <p:nvPr/>
        </p:nvSpPr>
        <p:spPr>
          <a:xfrm>
            <a:off x="8924929" y="3605964"/>
            <a:ext cx="1813097" cy="737029"/>
          </a:xfrm>
          <a:prstGeom prst="rightArrow">
            <a:avLst>
              <a:gd name="adj1" fmla="val 49543"/>
              <a:gd name="adj2" fmla="val 53256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6D0349-C436-4CFB-A1EF-F6653877A942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pic>
        <p:nvPicPr>
          <p:cNvPr id="40" name="Picture 2" descr="SQLBits">
            <a:extLst>
              <a:ext uri="{FF2B5EF4-FFF2-40B4-BE49-F238E27FC236}">
                <a16:creationId xmlns:a16="http://schemas.microsoft.com/office/drawing/2014/main" id="{88CC3277-4171-4D30-A652-F620BB1D307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BE569A7-2E55-477F-B211-6C3A2A29E283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2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74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6618268-6B49-44E7-B7A2-AA5979B47625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1753BC4-C86A-4839-AEDF-133B79C6B369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D2EFF81-187E-4437-80FE-E8E36737EF36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DF75C34-4142-402B-A6FE-C6C9820F92CF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EFDF0211-9A92-46A6-AF06-11FFD926AFCF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9188B2B7-4D85-478B-B604-D21EDCD81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99579B-5DCD-4815-BA5C-96AFFA6A62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93134" y="4821702"/>
            <a:ext cx="3064993" cy="30649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 descr="SQLBits">
            <a:extLst>
              <a:ext uri="{FF2B5EF4-FFF2-40B4-BE49-F238E27FC236}">
                <a16:creationId xmlns:a16="http://schemas.microsoft.com/office/drawing/2014/main" id="{B103BF27-B2DB-4736-BC1B-8662074264E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551A97-6B81-4D2F-B85C-8C54E642F9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59540" y="4821702"/>
            <a:ext cx="2677973" cy="307124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9" name="Arrow: U-Turn 48">
            <a:extLst>
              <a:ext uri="{FF2B5EF4-FFF2-40B4-BE49-F238E27FC236}">
                <a16:creationId xmlns:a16="http://schemas.microsoft.com/office/drawing/2014/main" id="{19154446-77C3-47D2-AB96-5A073BBBC4F9}"/>
              </a:ext>
            </a:extLst>
          </p:cNvPr>
          <p:cNvSpPr/>
          <p:nvPr/>
        </p:nvSpPr>
        <p:spPr>
          <a:xfrm>
            <a:off x="2953967" y="4050058"/>
            <a:ext cx="2059026" cy="1974261"/>
          </a:xfrm>
          <a:prstGeom prst="uturnArrow">
            <a:avLst>
              <a:gd name="adj1" fmla="val 12618"/>
              <a:gd name="adj2" fmla="val 16975"/>
              <a:gd name="adj3" fmla="val 22707"/>
              <a:gd name="adj4" fmla="val 43750"/>
              <a:gd name="adj5" fmla="val 54823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72D7B2-AE85-472F-B4FC-CE9B94BA6F5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61887" y="5909799"/>
            <a:ext cx="1650277" cy="11015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89ECD65-03BE-4AA0-B8FB-1A741E1D4CD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66044" y="5839744"/>
            <a:ext cx="1889645" cy="12612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D9E6AE24-CC3D-4F9E-8380-CC198C8A3DB8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3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88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89D8797-9C5A-40AF-9019-D01C8119E67B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E7BFB7-A555-4EAE-A21B-BD2802462170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CA4EA5-C8C4-4E2F-8B98-5B468287B9D2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04B092-BE79-40B5-B521-88D07329761C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95EF9B9C-73F5-40B1-BC3D-4AF5B7761022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29864D9C-2596-4A31-A2D7-32F6D1F6E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SQLBits">
            <a:extLst>
              <a:ext uri="{FF2B5EF4-FFF2-40B4-BE49-F238E27FC236}">
                <a16:creationId xmlns:a16="http://schemas.microsoft.com/office/drawing/2014/main" id="{1E87BF0C-CD90-4BBE-A088-DDABE68867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739845B-343D-4030-BBE6-26302BF017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89598" y="3804482"/>
            <a:ext cx="8623294" cy="38394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CE649E2-A16D-4D58-B51B-DB711EAE96BA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0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10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248</TotalTime>
  <Words>288</Words>
  <Application>Microsoft Office PowerPoint</Application>
  <PresentationFormat>Custom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Cascadia Code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Andrew</dc:creator>
  <cp:lastModifiedBy>Paul Andrew</cp:lastModifiedBy>
  <cp:revision>39</cp:revision>
  <dcterms:created xsi:type="dcterms:W3CDTF">2022-01-14T11:41:41Z</dcterms:created>
  <dcterms:modified xsi:type="dcterms:W3CDTF">2022-01-21T11:22:39Z</dcterms:modified>
</cp:coreProperties>
</file>

<file path=docProps/thumbnail.jpeg>
</file>